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9" r:id="rId3"/>
    <p:sldId id="258" r:id="rId4"/>
    <p:sldId id="257" r:id="rId5"/>
    <p:sldId id="263" r:id="rId6"/>
    <p:sldId id="260" r:id="rId7"/>
    <p:sldId id="261" r:id="rId8"/>
    <p:sldId id="264" r:id="rId9"/>
    <p:sldId id="26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>
        <p:scale>
          <a:sx n="80" d="100"/>
          <a:sy n="80" d="100"/>
        </p:scale>
        <p:origin x="4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122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65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4663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10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0364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033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723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659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7289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79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601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8BE00B4-79F6-4807-B14C-842B4DF1A30B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03991737-E30C-495F-B528-BCF8B3DB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60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3031C-D231-4F21-A242-31B53141F1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Stylegan</a:t>
            </a:r>
            <a:r>
              <a:rPr lang="en-US" dirty="0"/>
              <a:t> Style Transfer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A9082E-D533-482E-9D37-B3748D23FF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Cameron Barrie</a:t>
            </a:r>
          </a:p>
        </p:txBody>
      </p:sp>
    </p:spTree>
    <p:extLst>
      <p:ext uri="{BB962C8B-B14F-4D97-AF65-F5344CB8AC3E}">
        <p14:creationId xmlns:p14="http://schemas.microsoft.com/office/powerpoint/2010/main" val="3436458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ABFBA-01B4-4B8E-98B8-8CBA0FB6C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pic>
        <p:nvPicPr>
          <p:cNvPr id="5" name="Content Placeholder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A0EEB1E0-555B-4967-9F93-63B878598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628" y="1825625"/>
            <a:ext cx="7000875" cy="46672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AAB00B-1941-4BE5-BE48-51B2C93FA919}"/>
              </a:ext>
            </a:extLst>
          </p:cNvPr>
          <p:cNvSpPr txBox="1"/>
          <p:nvPr/>
        </p:nvSpPr>
        <p:spPr>
          <a:xfrm>
            <a:off x="770460" y="3312877"/>
            <a:ext cx="1588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2262C7-F162-4A16-AED9-E7DB8B80DFF0}"/>
              </a:ext>
            </a:extLst>
          </p:cNvPr>
          <p:cNvSpPr txBox="1"/>
          <p:nvPr/>
        </p:nvSpPr>
        <p:spPr>
          <a:xfrm>
            <a:off x="657224" y="4468023"/>
            <a:ext cx="1588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Medium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6DB9F2-08E4-49E2-BC65-327EBED163A7}"/>
              </a:ext>
            </a:extLst>
          </p:cNvPr>
          <p:cNvSpPr txBox="1"/>
          <p:nvPr/>
        </p:nvSpPr>
        <p:spPr>
          <a:xfrm>
            <a:off x="770460" y="5623169"/>
            <a:ext cx="1588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D78865-FEFD-4BF4-BA42-F647097117C9}"/>
              </a:ext>
            </a:extLst>
          </p:cNvPr>
          <p:cNvSpPr txBox="1"/>
          <p:nvPr/>
        </p:nvSpPr>
        <p:spPr>
          <a:xfrm>
            <a:off x="5301916" y="1344914"/>
            <a:ext cx="1588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Image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3D7FED-53DE-42BC-A245-72662C568073}"/>
              </a:ext>
            </a:extLst>
          </p:cNvPr>
          <p:cNvSpPr txBox="1"/>
          <p:nvPr/>
        </p:nvSpPr>
        <p:spPr>
          <a:xfrm>
            <a:off x="2358628" y="2443171"/>
            <a:ext cx="1588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Image</a:t>
            </a:r>
          </a:p>
        </p:txBody>
      </p:sp>
    </p:spTree>
    <p:extLst>
      <p:ext uri="{BB962C8B-B14F-4D97-AF65-F5344CB8AC3E}">
        <p14:creationId xmlns:p14="http://schemas.microsoft.com/office/powerpoint/2010/main" val="965059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31CE6-30D1-4681-B616-E2D9DF8A1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Stylegan</a:t>
            </a:r>
            <a:r>
              <a:rPr lang="en-US" dirty="0"/>
              <a:t>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0CAB9-CBF4-449F-9E9B-C698950EB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generative adversarial networks (GANs) to transfer style from one image to another</a:t>
            </a:r>
          </a:p>
          <a:p>
            <a:r>
              <a:rPr lang="en-US" dirty="0"/>
              <a:t>Replaces traditional GAN input layer with a learned constant</a:t>
            </a:r>
          </a:p>
          <a:p>
            <a:r>
              <a:rPr lang="en-US" dirty="0"/>
              <a:t>Can manipulate styles at three different levels of granularity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503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4A2FA-81CD-498B-8217-F876AB5BD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65125"/>
            <a:ext cx="5461518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Style Transfers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6A7E7-B069-403D-9399-6F3F5951F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825625"/>
            <a:ext cx="5461518" cy="4351338"/>
          </a:xfrm>
        </p:spPr>
        <p:txBody>
          <a:bodyPr/>
          <a:lstStyle/>
          <a:p>
            <a:r>
              <a:rPr lang="en-US" dirty="0"/>
              <a:t>Styles transferred from Source B images Source A images</a:t>
            </a:r>
          </a:p>
          <a:p>
            <a:r>
              <a:rPr lang="en-US" dirty="0"/>
              <a:t>Three granularities</a:t>
            </a:r>
          </a:p>
          <a:p>
            <a:pPr lvl="1"/>
            <a:r>
              <a:rPr lang="en-US" dirty="0"/>
              <a:t>Course (4</a:t>
            </a:r>
            <a:r>
              <a:rPr lang="en-US" baseline="30000" dirty="0"/>
              <a:t>2</a:t>
            </a:r>
            <a:r>
              <a:rPr lang="en-US" dirty="0"/>
              <a:t> – 8</a:t>
            </a:r>
            <a:r>
              <a:rPr lang="en-US" baseline="30000" dirty="0"/>
              <a:t>2</a:t>
            </a:r>
            <a:r>
              <a:rPr lang="en-US" dirty="0"/>
              <a:t> pixels): pose, hair style, face shape, glasses, etc.</a:t>
            </a:r>
          </a:p>
          <a:p>
            <a:pPr lvl="1"/>
            <a:r>
              <a:rPr lang="en-US" dirty="0"/>
              <a:t>Middle (16</a:t>
            </a:r>
            <a:r>
              <a:rPr lang="en-US" baseline="30000" dirty="0"/>
              <a:t>2</a:t>
            </a:r>
            <a:r>
              <a:rPr lang="en-US" dirty="0"/>
              <a:t> – 32</a:t>
            </a:r>
            <a:r>
              <a:rPr lang="en-US" baseline="30000" dirty="0"/>
              <a:t>2</a:t>
            </a:r>
            <a:r>
              <a:rPr lang="en-US" dirty="0"/>
              <a:t> pixels): detailed hair style, eyes, etc.</a:t>
            </a:r>
          </a:p>
          <a:p>
            <a:pPr lvl="1"/>
            <a:r>
              <a:rPr lang="en-US" dirty="0"/>
              <a:t>Fine (64</a:t>
            </a:r>
            <a:r>
              <a:rPr lang="en-US" baseline="30000" dirty="0"/>
              <a:t>2</a:t>
            </a:r>
            <a:r>
              <a:rPr lang="en-US" dirty="0"/>
              <a:t> – 1024</a:t>
            </a:r>
            <a:r>
              <a:rPr lang="en-US" baseline="30000" dirty="0"/>
              <a:t>2</a:t>
            </a:r>
            <a:r>
              <a:rPr lang="en-US" dirty="0"/>
              <a:t> pixels): color scheme, microstructure, etc.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3E6C2B-6E33-4C39-A9A4-D5EF68672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308" y="106392"/>
            <a:ext cx="5806943" cy="664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82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0888E-E17C-49D7-BF34-4D607A76A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34812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How </a:t>
            </a:r>
            <a:r>
              <a:rPr lang="en-US" dirty="0" err="1"/>
              <a:t>Stylegan</a:t>
            </a:r>
            <a:r>
              <a:rPr lang="en-US" dirty="0"/>
              <a:t>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8C73F-8932-4D33-A50F-72D646247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2947"/>
            <a:ext cx="4834812" cy="4351338"/>
          </a:xfrm>
        </p:spPr>
        <p:txBody>
          <a:bodyPr>
            <a:normAutofit/>
          </a:bodyPr>
          <a:lstStyle/>
          <a:p>
            <a:r>
              <a:rPr lang="en-US" dirty="0"/>
              <a:t>Mapping network: pass z </a:t>
            </a:r>
            <a:r>
              <a:rPr lang="en-US" sz="1800" dirty="0"/>
              <a:t>(512 element vector)</a:t>
            </a:r>
            <a:r>
              <a:rPr lang="en-US" dirty="0"/>
              <a:t> through 8-layer MLP to produce w </a:t>
            </a:r>
            <a:r>
              <a:rPr lang="en-US" sz="1800" dirty="0"/>
              <a:t>(18 x 512 matrix)</a:t>
            </a:r>
          </a:p>
          <a:p>
            <a:pPr lvl="1"/>
            <a:r>
              <a:rPr lang="en-US" dirty="0"/>
              <a:t>Used to disentangle data (necessary to “fill” gaps where feature combinations are absent)</a:t>
            </a:r>
          </a:p>
          <a:p>
            <a:r>
              <a:rPr lang="en-US" dirty="0"/>
              <a:t>Normalization of “A”</a:t>
            </a:r>
          </a:p>
          <a:p>
            <a:pPr lvl="1"/>
            <a:r>
              <a:rPr lang="en-US" dirty="0"/>
              <a:t>adaptive instance method (</a:t>
            </a:r>
            <a:r>
              <a:rPr lang="en-US" dirty="0" err="1"/>
              <a:t>AdaIN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includes style information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E0821F-BAB5-4703-B9D6-7A78D73A8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9742" y="225050"/>
            <a:ext cx="5700254" cy="653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65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A7675-3397-4EF1-BE52-E2BF99034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Network Disentanglement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9D6B2-02A0-4D86-A92E-E92AFB82B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37" y="4267199"/>
            <a:ext cx="3324726" cy="2490538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2000" dirty="0"/>
              <a:t>Distribution of vectors z in Z</a:t>
            </a:r>
          </a:p>
          <a:p>
            <a:r>
              <a:rPr lang="en-US" sz="2000" dirty="0"/>
              <a:t>Warped to prevent sampling of non-existent feature combinations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D30C01-0F2E-43B4-A4CA-08E43A60E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088" y="1690688"/>
            <a:ext cx="2648165" cy="22539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F7AF6F-4E96-42AE-A5FB-3D2BF9C8B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477" y="1616205"/>
            <a:ext cx="2151046" cy="22539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FCFFF7-E333-41F0-BD82-8893305052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6747" y="1825625"/>
            <a:ext cx="2519515" cy="225399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DDFDDFF-8C62-49CE-9BE2-02BBB2743E92}"/>
              </a:ext>
            </a:extLst>
          </p:cNvPr>
          <p:cNvSpPr txBox="1">
            <a:spLocks/>
          </p:cNvSpPr>
          <p:nvPr/>
        </p:nvSpPr>
        <p:spPr>
          <a:xfrm>
            <a:off x="990600" y="4267199"/>
            <a:ext cx="3324726" cy="24905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/>
              <a:t>Example distribution of stylegan training set for two variables with incomplete data e.g.:</a:t>
            </a:r>
          </a:p>
          <a:p>
            <a:r>
              <a:rPr lang="en-US" sz="2000"/>
              <a:t>men with long hair</a:t>
            </a:r>
          </a:p>
          <a:p>
            <a:r>
              <a:rPr lang="en-US" sz="2000"/>
              <a:t>women with beards</a:t>
            </a:r>
          </a:p>
          <a:p>
            <a:r>
              <a:rPr lang="en-US" sz="2000"/>
              <a:t>etc.</a:t>
            </a:r>
            <a:endParaRPr lang="en-US" sz="20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53755A6-619B-45ED-9E6E-ECC212E27FF0}"/>
              </a:ext>
            </a:extLst>
          </p:cNvPr>
          <p:cNvSpPr txBox="1">
            <a:spLocks/>
          </p:cNvSpPr>
          <p:nvPr/>
        </p:nvSpPr>
        <p:spPr>
          <a:xfrm>
            <a:off x="8264141" y="4267199"/>
            <a:ext cx="3324726" cy="24905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Reconstruction of original feature space using mapping network</a:t>
            </a:r>
          </a:p>
          <a:p>
            <a:r>
              <a:rPr lang="en-US" sz="2000" dirty="0"/>
              <a:t>Attempts to remove warping </a:t>
            </a:r>
          </a:p>
        </p:txBody>
      </p:sp>
    </p:spTree>
    <p:extLst>
      <p:ext uri="{BB962C8B-B14F-4D97-AF65-F5344CB8AC3E}">
        <p14:creationId xmlns:p14="http://schemas.microsoft.com/office/powerpoint/2010/main" val="1694361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498E4-E1C8-4F4B-9623-C00C50435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Beyond </a:t>
            </a:r>
            <a:r>
              <a:rPr lang="en-US" dirty="0" err="1"/>
              <a:t>Stylegan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0F354-1007-4552-BB25-E036D3420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Apply trained network to a given image (that is not in the training set)</a:t>
            </a:r>
          </a:p>
          <a:p>
            <a:r>
              <a:rPr lang="en-US" dirty="0"/>
              <a:t>Develop interface allowing users to upload photos</a:t>
            </a:r>
          </a:p>
          <a:p>
            <a:r>
              <a:rPr lang="en-US" dirty="0"/>
              <a:t>Allow users to apply </a:t>
            </a:r>
            <a:r>
              <a:rPr lang="en-US" dirty="0" err="1"/>
              <a:t>Stylegan</a:t>
            </a:r>
            <a:r>
              <a:rPr lang="en-US" dirty="0"/>
              <a:t> to their own images</a:t>
            </a:r>
            <a:br>
              <a:rPr lang="en-US" dirty="0"/>
            </a:br>
            <a:r>
              <a:rPr lang="en-US" dirty="0"/>
              <a:t>For example:</a:t>
            </a:r>
          </a:p>
          <a:p>
            <a:pPr lvl="1"/>
            <a:r>
              <a:rPr lang="en-US" dirty="0"/>
              <a:t>Selecting one of a collection of images from which the style will be transferred to the uploaded image</a:t>
            </a:r>
          </a:p>
          <a:p>
            <a:pPr lvl="1"/>
            <a:r>
              <a:rPr lang="en-US" dirty="0"/>
              <a:t>Selection of style granularity to apply to the uploaded image</a:t>
            </a:r>
          </a:p>
        </p:txBody>
      </p:sp>
    </p:spTree>
    <p:extLst>
      <p:ext uri="{BB962C8B-B14F-4D97-AF65-F5344CB8AC3E}">
        <p14:creationId xmlns:p14="http://schemas.microsoft.com/office/powerpoint/2010/main" val="1382488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86B0A48A-FBF8-407E-A62F-6ADDBA40E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892" y="1043549"/>
            <a:ext cx="4191000" cy="1325563"/>
          </a:xfrm>
        </p:spPr>
        <p:txBody>
          <a:bodyPr>
            <a:normAutofit/>
          </a:bodyPr>
          <a:lstStyle/>
          <a:p>
            <a:r>
              <a:rPr lang="en-US" dirty="0"/>
              <a:t>Example Usage</a:t>
            </a:r>
          </a:p>
        </p:txBody>
      </p:sp>
      <p:pic>
        <p:nvPicPr>
          <p:cNvPr id="7" name="Content Placeholder 6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1286DB0D-8BC4-48D1-B631-AE0FE0D3E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44" t="3120" r="18913" b="49605"/>
          <a:stretch/>
        </p:blipFill>
        <p:spPr>
          <a:xfrm>
            <a:off x="2493260" y="3652521"/>
            <a:ext cx="2971472" cy="2998296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3D5F703-1DBB-4E79-A7B7-F58D1F32E6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21"/>
          <a:stretch/>
        </p:blipFill>
        <p:spPr>
          <a:xfrm>
            <a:off x="5961864" y="207183"/>
            <a:ext cx="2966080" cy="299829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0CA9CC0-DB02-40D8-9232-3248A737E200}"/>
              </a:ext>
            </a:extLst>
          </p:cNvPr>
          <p:cNvSpPr/>
          <p:nvPr/>
        </p:nvSpPr>
        <p:spPr>
          <a:xfrm>
            <a:off x="5961864" y="3652521"/>
            <a:ext cx="2966080" cy="29982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0" b="1" dirty="0"/>
              <a:t>?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9DC2C25B-5044-406F-9551-DF4E93A5F5EC}"/>
              </a:ext>
            </a:extLst>
          </p:cNvPr>
          <p:cNvSpPr/>
          <p:nvPr/>
        </p:nvSpPr>
        <p:spPr>
          <a:xfrm>
            <a:off x="7058824" y="3282098"/>
            <a:ext cx="914400" cy="965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445197DA-B6E2-4061-962E-4E88757DC68C}"/>
              </a:ext>
            </a:extLst>
          </p:cNvPr>
          <p:cNvSpPr/>
          <p:nvPr/>
        </p:nvSpPr>
        <p:spPr>
          <a:xfrm rot="16200000">
            <a:off x="5636424" y="4669068"/>
            <a:ext cx="914400" cy="965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B323F-924C-4A70-BFA5-BD1C31F554B9}"/>
              </a:ext>
            </a:extLst>
          </p:cNvPr>
          <p:cNvSpPr txBox="1"/>
          <p:nvPr/>
        </p:nvSpPr>
        <p:spPr>
          <a:xfrm>
            <a:off x="625868" y="4613059"/>
            <a:ext cx="18101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/>
              <a:t>Uploaded Image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73F787-A9FB-4F1E-A972-5CEE5C75D5AD}"/>
              </a:ext>
            </a:extLst>
          </p:cNvPr>
          <p:cNvSpPr txBox="1"/>
          <p:nvPr/>
        </p:nvSpPr>
        <p:spPr>
          <a:xfrm>
            <a:off x="9027480" y="945298"/>
            <a:ext cx="18101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Style Transfer Image</a:t>
            </a:r>
          </a:p>
        </p:txBody>
      </p:sp>
    </p:spTree>
    <p:extLst>
      <p:ext uri="{BB962C8B-B14F-4D97-AF65-F5344CB8AC3E}">
        <p14:creationId xmlns:p14="http://schemas.microsoft.com/office/powerpoint/2010/main" val="1789481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0269E-6B91-45A1-8EBB-356986C1C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5301E-FBE4-4FA6-8677-3AB06FB6C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Stylegan</a:t>
            </a:r>
            <a:r>
              <a:rPr lang="en-US" dirty="0"/>
              <a:t> latent space made up of only synthetic training images</a:t>
            </a:r>
          </a:p>
          <a:p>
            <a:r>
              <a:rPr lang="en-US" dirty="0"/>
              <a:t>Need a way to convert real images to </a:t>
            </a:r>
            <a:r>
              <a:rPr lang="en-US" dirty="0" err="1"/>
              <a:t>stylegan</a:t>
            </a:r>
            <a:r>
              <a:rPr lang="en-US" dirty="0"/>
              <a:t> latent space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741E4D-2AA4-4E70-8B99-6679F7170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778" y="3429000"/>
            <a:ext cx="2519515" cy="2253992"/>
          </a:xfrm>
          <a:prstGeom prst="rect">
            <a:avLst/>
          </a:prstGeom>
        </p:spPr>
      </p:pic>
      <p:pic>
        <p:nvPicPr>
          <p:cNvPr id="5" name="Content Placeholder 6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62BFE6F6-567D-49C8-B825-6A09A56262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44" t="3120" r="18913" b="49605"/>
          <a:stretch/>
        </p:blipFill>
        <p:spPr>
          <a:xfrm>
            <a:off x="2105525" y="3422500"/>
            <a:ext cx="2240269" cy="2260492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22D2E843-3DDA-44C6-BA6E-741BF4674B16}"/>
              </a:ext>
            </a:extLst>
          </p:cNvPr>
          <p:cNvSpPr/>
          <p:nvPr/>
        </p:nvSpPr>
        <p:spPr>
          <a:xfrm>
            <a:off x="4819035" y="4253163"/>
            <a:ext cx="1588168" cy="5654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808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4C64A-1EFA-4A9B-83A5-44BDECEFC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Convert Image to Latent Space (Z or W)</a:t>
            </a:r>
          </a:p>
        </p:txBody>
      </p:sp>
      <p:pic>
        <p:nvPicPr>
          <p:cNvPr id="12" name="Content Placeholder 11" descr="A close up of a device&#10;&#10;Description automatically generated">
            <a:extLst>
              <a:ext uri="{FF2B5EF4-FFF2-40B4-BE49-F238E27FC236}">
                <a16:creationId xmlns:a16="http://schemas.microsoft.com/office/drawing/2014/main" id="{843A6FE3-156F-4A9E-9F3B-31FF1C73AB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05" y="365125"/>
            <a:ext cx="5159457" cy="5629275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D490085-5D88-4266-8623-F28E1C0945AB}"/>
              </a:ext>
            </a:extLst>
          </p:cNvPr>
          <p:cNvSpPr/>
          <p:nvPr/>
        </p:nvSpPr>
        <p:spPr>
          <a:xfrm>
            <a:off x="5628921" y="4966248"/>
            <a:ext cx="2047875" cy="828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Evaluate loss and update w value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B7256C6D-1A88-4BAE-9AC5-FBF45DEAA5E5}"/>
              </a:ext>
            </a:extLst>
          </p:cNvPr>
          <p:cNvSpPr/>
          <p:nvPr/>
        </p:nvSpPr>
        <p:spPr>
          <a:xfrm rot="10800000">
            <a:off x="6591302" y="5381625"/>
            <a:ext cx="3052408" cy="1217339"/>
          </a:xfrm>
          <a:prstGeom prst="arc">
            <a:avLst>
              <a:gd name="adj1" fmla="val 10857121"/>
              <a:gd name="adj2" fmla="val 0"/>
            </a:avLst>
          </a:prstGeom>
          <a:ln w="127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0CD76232-56FF-4684-9A8C-0E1B731D5CE4}"/>
              </a:ext>
            </a:extLst>
          </p:cNvPr>
          <p:cNvSpPr/>
          <p:nvPr/>
        </p:nvSpPr>
        <p:spPr>
          <a:xfrm rot="16200000">
            <a:off x="4080979" y="3979199"/>
            <a:ext cx="4917281" cy="1459444"/>
          </a:xfrm>
          <a:prstGeom prst="arc">
            <a:avLst>
              <a:gd name="adj1" fmla="val 15897593"/>
              <a:gd name="adj2" fmla="val 0"/>
            </a:avLst>
          </a:prstGeom>
          <a:ln w="127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20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56553700-7EC4-4B53-BFC6-3F62B120FB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262" y="2885745"/>
            <a:ext cx="2951747" cy="295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631147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848</TotalTime>
  <Words>336</Words>
  <Application>Microsoft Office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 Light</vt:lpstr>
      <vt:lpstr>Metropolitan</vt:lpstr>
      <vt:lpstr>Stylegan Style Transfer</vt:lpstr>
      <vt:lpstr>Stylegan Background</vt:lpstr>
      <vt:lpstr>Example Style Transfers</vt:lpstr>
      <vt:lpstr>How Stylegan works</vt:lpstr>
      <vt:lpstr>Mapping Network Disentanglement</vt:lpstr>
      <vt:lpstr>Going Beyond Stylegan</vt:lpstr>
      <vt:lpstr>Example Usage</vt:lpstr>
      <vt:lpstr>Problem</vt:lpstr>
      <vt:lpstr>Convert Image to Latent Space (Z or W)</vt:lpstr>
      <vt:lpstr>Goal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Stylegan face transfer</dc:title>
  <dc:creator>Cameron Barrie</dc:creator>
  <cp:lastModifiedBy>Cameron Barrie</cp:lastModifiedBy>
  <cp:revision>28</cp:revision>
  <dcterms:created xsi:type="dcterms:W3CDTF">2020-02-06T00:00:21Z</dcterms:created>
  <dcterms:modified xsi:type="dcterms:W3CDTF">2020-02-25T01:05:38Z</dcterms:modified>
</cp:coreProperties>
</file>

<file path=docProps/thumbnail.jpeg>
</file>